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2"/>
  </p:sldMasterIdLst>
  <p:notesMasterIdLst>
    <p:notesMasterId r:id="rId5"/>
  </p:notesMasterIdLst>
  <p:handoutMasterIdLst>
    <p:handoutMasterId r:id="rId6"/>
  </p:handoutMasterIdLst>
  <p:sldIdLst>
    <p:sldId id="257" r:id="rId3"/>
    <p:sldId id="258" r:id="rId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5" d="100"/>
          <a:sy n="125" d="100"/>
        </p:scale>
        <p:origin x="1502" y="77"/>
      </p:cViewPr>
      <p:guideLst>
        <p:guide orient="horz" pos="2160"/>
        <p:guide pos="288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FDE1E0-36B2-42FD-8BC1-DEC0FAC5CDC6}" type="doc">
      <dgm:prSet loTypeId="urn:microsoft.com/office/officeart/2009/layout/CircleArrowProcess" loCatId="process" qsTypeId="urn:microsoft.com/office/officeart/2005/8/quickstyle/simple4" qsCatId="simple" csTypeId="urn:microsoft.com/office/officeart/2005/8/colors/colorful1" csCatId="colorful" phldr="1"/>
      <dgm:spPr/>
      <dgm:t>
        <a:bodyPr/>
        <a:lstStyle/>
        <a:p>
          <a:endParaRPr lang="en-US"/>
        </a:p>
      </dgm:t>
    </dgm:pt>
    <dgm:pt modelId="{70FEEDF0-9ED0-4D7F-AB97-F24DEA096723}">
      <dgm:prSet phldrT="[Text]"/>
      <dgm:spPr/>
      <dgm:t>
        <a:bodyPr/>
        <a:lstStyle/>
        <a:p>
          <a:r>
            <a:rPr lang="en-US" dirty="0">
              <a:solidFill>
                <a:schemeClr val="accent2">
                  <a:lumMod val="75000"/>
                </a:schemeClr>
              </a:solidFill>
            </a:rPr>
            <a:t>Standard 1 – Grade Point Average</a:t>
          </a:r>
        </a:p>
      </dgm:t>
    </dgm:pt>
    <dgm:pt modelId="{6A0DD80F-58E3-4F5A-8C14-0C7F080FC469}" type="parTrans" cxnId="{26755254-41E9-4B8D-9575-AED9C008015C}">
      <dgm:prSet/>
      <dgm:spPr/>
      <dgm:t>
        <a:bodyPr/>
        <a:lstStyle/>
        <a:p>
          <a:endParaRPr lang="en-US"/>
        </a:p>
      </dgm:t>
    </dgm:pt>
    <dgm:pt modelId="{5AEE57B6-452E-4D6B-9FEC-128B713CC6B5}" type="sibTrans" cxnId="{26755254-41E9-4B8D-9575-AED9C008015C}">
      <dgm:prSet/>
      <dgm:spPr/>
      <dgm:t>
        <a:bodyPr/>
        <a:lstStyle/>
        <a:p>
          <a:endParaRPr lang="en-US"/>
        </a:p>
      </dgm:t>
    </dgm:pt>
    <dgm:pt modelId="{3983B1D4-E9F3-40E6-BD23-7E703B845062}">
      <dgm:prSet phldrT="[Text]" custT="1"/>
      <dgm:spPr/>
      <dgm:t>
        <a:bodyPr/>
        <a:lstStyle/>
        <a:p>
          <a:r>
            <a:rPr lang="en-US" sz="1050" dirty="0">
              <a:solidFill>
                <a:schemeClr val="accent2">
                  <a:lumMod val="75000"/>
                </a:schemeClr>
              </a:solidFill>
            </a:rPr>
            <a:t>Students must have 2.0 cumulative grade point average</a:t>
          </a:r>
        </a:p>
      </dgm:t>
    </dgm:pt>
    <dgm:pt modelId="{4F492F41-738A-495A-BD66-62C92425C206}" type="parTrans" cxnId="{EE2D7EB0-2491-4620-9484-128EFCB0CCFB}">
      <dgm:prSet/>
      <dgm:spPr/>
      <dgm:t>
        <a:bodyPr/>
        <a:lstStyle/>
        <a:p>
          <a:endParaRPr lang="en-US"/>
        </a:p>
      </dgm:t>
    </dgm:pt>
    <dgm:pt modelId="{C87237CF-A497-41CE-A1FA-5B148B026A29}" type="sibTrans" cxnId="{EE2D7EB0-2491-4620-9484-128EFCB0CCFB}">
      <dgm:prSet/>
      <dgm:spPr/>
      <dgm:t>
        <a:bodyPr/>
        <a:lstStyle/>
        <a:p>
          <a:endParaRPr lang="en-US"/>
        </a:p>
      </dgm:t>
    </dgm:pt>
    <dgm:pt modelId="{902514D4-9367-48BD-AB98-415C361E8095}">
      <dgm:prSet phldrT="[Text]"/>
      <dgm:spPr/>
      <dgm:t>
        <a:bodyPr/>
        <a:lstStyle/>
        <a:p>
          <a:r>
            <a:rPr lang="en-US" dirty="0">
              <a:solidFill>
                <a:schemeClr val="accent2">
                  <a:lumMod val="75000"/>
                </a:schemeClr>
              </a:solidFill>
            </a:rPr>
            <a:t>Standard 2 – Pace of Progress</a:t>
          </a:r>
        </a:p>
      </dgm:t>
    </dgm:pt>
    <dgm:pt modelId="{8583B2DE-149D-4FA0-B8A4-627F65C95D74}" type="parTrans" cxnId="{EC73D28B-E1B0-4A21-84D6-9486C56E714D}">
      <dgm:prSet/>
      <dgm:spPr/>
      <dgm:t>
        <a:bodyPr/>
        <a:lstStyle/>
        <a:p>
          <a:endParaRPr lang="en-US"/>
        </a:p>
      </dgm:t>
    </dgm:pt>
    <dgm:pt modelId="{E602F495-06AD-4078-A149-C6C8558402F7}" type="sibTrans" cxnId="{EC73D28B-E1B0-4A21-84D6-9486C56E714D}">
      <dgm:prSet/>
      <dgm:spPr/>
      <dgm:t>
        <a:bodyPr/>
        <a:lstStyle/>
        <a:p>
          <a:endParaRPr lang="en-US"/>
        </a:p>
      </dgm:t>
    </dgm:pt>
    <dgm:pt modelId="{BCC44E0D-2E84-42AD-BFBC-B1DB0B59B688}">
      <dgm:prSet phldrT="[Text]" custT="1"/>
      <dgm:spPr/>
      <dgm:t>
        <a:bodyPr/>
        <a:lstStyle/>
        <a:p>
          <a:r>
            <a:rPr lang="en-US" sz="1050" dirty="0">
              <a:solidFill>
                <a:schemeClr val="accent2">
                  <a:lumMod val="75000"/>
                </a:schemeClr>
              </a:solidFill>
            </a:rPr>
            <a:t>Completion rate is the total number of credits earned divided by the total number of credits attempted, multiplied by 100.   </a:t>
          </a:r>
        </a:p>
      </dgm:t>
    </dgm:pt>
    <dgm:pt modelId="{7E0E6D07-FB18-4817-BC96-566987AEC0E5}" type="parTrans" cxnId="{664DFF4C-E1B0-4AE3-9A2D-2413214F1402}">
      <dgm:prSet/>
      <dgm:spPr/>
      <dgm:t>
        <a:bodyPr/>
        <a:lstStyle/>
        <a:p>
          <a:endParaRPr lang="en-US"/>
        </a:p>
      </dgm:t>
    </dgm:pt>
    <dgm:pt modelId="{B6560097-BCA9-4F02-8ED2-12737AEC23F1}" type="sibTrans" cxnId="{664DFF4C-E1B0-4AE3-9A2D-2413214F1402}">
      <dgm:prSet/>
      <dgm:spPr/>
      <dgm:t>
        <a:bodyPr/>
        <a:lstStyle/>
        <a:p>
          <a:endParaRPr lang="en-US"/>
        </a:p>
      </dgm:t>
    </dgm:pt>
    <dgm:pt modelId="{42DDB17B-32B6-4380-AEA0-A9CDCE0F4C58}">
      <dgm:prSet phldrT="[Text]"/>
      <dgm:spPr/>
      <dgm:t>
        <a:bodyPr/>
        <a:lstStyle/>
        <a:p>
          <a:r>
            <a:rPr lang="en-US" dirty="0">
              <a:solidFill>
                <a:schemeClr val="accent2">
                  <a:lumMod val="75000"/>
                </a:schemeClr>
              </a:solidFill>
            </a:rPr>
            <a:t>Standard 3 – Maximum Time Frame </a:t>
          </a:r>
        </a:p>
      </dgm:t>
    </dgm:pt>
    <dgm:pt modelId="{0542F929-D3C4-4E9C-A3C8-6EF7FF18FFBD}" type="parTrans" cxnId="{103B6B91-8CC9-4D40-B800-3DD59F11CB88}">
      <dgm:prSet/>
      <dgm:spPr/>
      <dgm:t>
        <a:bodyPr/>
        <a:lstStyle/>
        <a:p>
          <a:endParaRPr lang="en-US"/>
        </a:p>
      </dgm:t>
    </dgm:pt>
    <dgm:pt modelId="{B503D57E-B88B-42C1-9990-439FB88B1A35}" type="sibTrans" cxnId="{103B6B91-8CC9-4D40-B800-3DD59F11CB88}">
      <dgm:prSet/>
      <dgm:spPr/>
      <dgm:t>
        <a:bodyPr/>
        <a:lstStyle/>
        <a:p>
          <a:endParaRPr lang="en-US"/>
        </a:p>
      </dgm:t>
    </dgm:pt>
    <dgm:pt modelId="{8DC3B0AC-5266-485C-BEE0-5EA316ED6351}">
      <dgm:prSet phldrT="[Text]" custT="1"/>
      <dgm:spPr/>
      <dgm:t>
        <a:bodyPr/>
        <a:lstStyle/>
        <a:p>
          <a:r>
            <a:rPr lang="en-US" sz="1050" dirty="0">
              <a:solidFill>
                <a:schemeClr val="accent2">
                  <a:lumMod val="75000"/>
                </a:schemeClr>
              </a:solidFill>
            </a:rPr>
            <a:t>Financial aid eligibility ends once a student has attempted 150% of the credits required for a degree </a:t>
          </a:r>
          <a:r>
            <a:rPr lang="en-US" sz="1050" b="1" u="sng" dirty="0">
              <a:solidFill>
                <a:schemeClr val="accent2">
                  <a:lumMod val="75000"/>
                </a:schemeClr>
              </a:solidFill>
            </a:rPr>
            <a:t>or</a:t>
          </a:r>
          <a:r>
            <a:rPr lang="en-US" sz="1050" dirty="0">
              <a:solidFill>
                <a:schemeClr val="accent2">
                  <a:lumMod val="75000"/>
                </a:schemeClr>
              </a:solidFill>
            </a:rPr>
            <a:t> if it becomes mathematically impossible for the student to complete their program within the 150% maximum time frame.</a:t>
          </a:r>
        </a:p>
      </dgm:t>
    </dgm:pt>
    <dgm:pt modelId="{4AF62E0A-68C0-4E36-A271-5E981705ABD4}" type="parTrans" cxnId="{D9AB0AE6-F18B-4A70-BFB4-908F5D928CC4}">
      <dgm:prSet/>
      <dgm:spPr/>
      <dgm:t>
        <a:bodyPr/>
        <a:lstStyle/>
        <a:p>
          <a:endParaRPr lang="en-US"/>
        </a:p>
      </dgm:t>
    </dgm:pt>
    <dgm:pt modelId="{09B5E930-7BFA-4193-A015-8BA2F8D85EED}" type="sibTrans" cxnId="{D9AB0AE6-F18B-4A70-BFB4-908F5D928CC4}">
      <dgm:prSet/>
      <dgm:spPr/>
      <dgm:t>
        <a:bodyPr/>
        <a:lstStyle/>
        <a:p>
          <a:endParaRPr lang="en-US"/>
        </a:p>
      </dgm:t>
    </dgm:pt>
    <dgm:pt modelId="{4C5A876B-B08D-438A-A10B-378F27D06A52}">
      <dgm:prSet phldrT="[Text]" custT="1"/>
      <dgm:spPr/>
      <dgm:t>
        <a:bodyPr/>
        <a:lstStyle/>
        <a:p>
          <a:r>
            <a:rPr lang="en-US" sz="1050" dirty="0">
              <a:solidFill>
                <a:schemeClr val="accent2">
                  <a:lumMod val="75000"/>
                </a:schemeClr>
              </a:solidFill>
            </a:rPr>
            <a:t>Example:   A first-time student who attempts 12 credit hours, and has a cumulative grade point average of 2.01, is considered to have met this measure</a:t>
          </a:r>
          <a:r>
            <a:rPr lang="en-US" sz="1050" dirty="0"/>
            <a:t>.</a:t>
          </a:r>
        </a:p>
      </dgm:t>
    </dgm:pt>
    <dgm:pt modelId="{E699DE80-4C35-4B89-A911-A8A0E2C8E834}" type="parTrans" cxnId="{6E064C12-9C0C-4D8C-BB65-2EC75BBAB5EF}">
      <dgm:prSet/>
      <dgm:spPr/>
      <dgm:t>
        <a:bodyPr/>
        <a:lstStyle/>
        <a:p>
          <a:endParaRPr lang="en-US"/>
        </a:p>
      </dgm:t>
    </dgm:pt>
    <dgm:pt modelId="{235A8053-8D77-4EED-968A-E862B91A0357}" type="sibTrans" cxnId="{6E064C12-9C0C-4D8C-BB65-2EC75BBAB5EF}">
      <dgm:prSet/>
      <dgm:spPr/>
      <dgm:t>
        <a:bodyPr/>
        <a:lstStyle/>
        <a:p>
          <a:endParaRPr lang="en-US"/>
        </a:p>
      </dgm:t>
    </dgm:pt>
    <dgm:pt modelId="{A9653361-55C7-4B57-9EA3-04D29EA30EBD}">
      <dgm:prSet phldrT="[Text]" custT="1"/>
      <dgm:spPr/>
      <dgm:t>
        <a:bodyPr/>
        <a:lstStyle/>
        <a:p>
          <a:r>
            <a:rPr lang="en-US" sz="1050" dirty="0">
              <a:solidFill>
                <a:schemeClr val="accent2">
                  <a:lumMod val="75000"/>
                </a:schemeClr>
              </a:solidFill>
            </a:rPr>
            <a:t>Students must complete 66% of credits attempted.</a:t>
          </a:r>
        </a:p>
      </dgm:t>
    </dgm:pt>
    <dgm:pt modelId="{C1336701-ADF9-4139-B14B-411ADD255E30}" type="parTrans" cxnId="{3DE83393-740E-4BB4-91FE-E29AB7339E4C}">
      <dgm:prSet/>
      <dgm:spPr/>
      <dgm:t>
        <a:bodyPr/>
        <a:lstStyle/>
        <a:p>
          <a:endParaRPr lang="en-US"/>
        </a:p>
      </dgm:t>
    </dgm:pt>
    <dgm:pt modelId="{609B012D-297B-47BE-9C5D-E844E476D3F0}" type="sibTrans" cxnId="{3DE83393-740E-4BB4-91FE-E29AB7339E4C}">
      <dgm:prSet/>
      <dgm:spPr/>
      <dgm:t>
        <a:bodyPr/>
        <a:lstStyle/>
        <a:p>
          <a:endParaRPr lang="en-US"/>
        </a:p>
      </dgm:t>
    </dgm:pt>
    <dgm:pt modelId="{0746AFD6-81AF-4A03-965B-E5FD2AC99902}" type="pres">
      <dgm:prSet presAssocID="{9EFDE1E0-36B2-42FD-8BC1-DEC0FAC5CDC6}" presName="Name0" presStyleCnt="0">
        <dgm:presLayoutVars>
          <dgm:chMax val="7"/>
          <dgm:chPref val="7"/>
          <dgm:dir/>
          <dgm:animLvl val="lvl"/>
        </dgm:presLayoutVars>
      </dgm:prSet>
      <dgm:spPr/>
    </dgm:pt>
    <dgm:pt modelId="{B8A5ADE6-C095-47F2-9BD8-3724EF926095}" type="pres">
      <dgm:prSet presAssocID="{70FEEDF0-9ED0-4D7F-AB97-F24DEA096723}" presName="Accent1" presStyleCnt="0"/>
      <dgm:spPr/>
    </dgm:pt>
    <dgm:pt modelId="{8BB83C97-51F0-45C6-863A-E48679F22BC5}" type="pres">
      <dgm:prSet presAssocID="{70FEEDF0-9ED0-4D7F-AB97-F24DEA096723}" presName="Accent" presStyleLbl="node1" presStyleIdx="0" presStyleCnt="3" custLinFactNeighborX="-7708" custLinFactNeighborY="-10095"/>
      <dgm:spPr/>
    </dgm:pt>
    <dgm:pt modelId="{82171282-A646-4576-AB4C-5C8A06136ED3}" type="pres">
      <dgm:prSet presAssocID="{70FEEDF0-9ED0-4D7F-AB97-F24DEA096723}" presName="Child1" presStyleLbl="revTx" presStyleIdx="0" presStyleCnt="6" custScaleX="162003" custScaleY="143860" custLinFactNeighborX="12624" custLinFactNeighborY="-9941">
        <dgm:presLayoutVars>
          <dgm:chMax val="0"/>
          <dgm:chPref val="0"/>
          <dgm:bulletEnabled val="1"/>
        </dgm:presLayoutVars>
      </dgm:prSet>
      <dgm:spPr/>
    </dgm:pt>
    <dgm:pt modelId="{2B9101F4-B5D1-4AB7-BC83-753D06A88415}" type="pres">
      <dgm:prSet presAssocID="{70FEEDF0-9ED0-4D7F-AB97-F24DEA096723}" presName="Parent1" presStyleLbl="revTx" presStyleIdx="1" presStyleCnt="6" custLinFactNeighborX="-9676" custLinFactNeighborY="-24261">
        <dgm:presLayoutVars>
          <dgm:chMax val="1"/>
          <dgm:chPref val="1"/>
          <dgm:bulletEnabled val="1"/>
        </dgm:presLayoutVars>
      </dgm:prSet>
      <dgm:spPr/>
    </dgm:pt>
    <dgm:pt modelId="{49C4C8C0-A665-47B8-AD0B-A80BD66447C9}" type="pres">
      <dgm:prSet presAssocID="{902514D4-9367-48BD-AB98-415C361E8095}" presName="Accent2" presStyleCnt="0"/>
      <dgm:spPr/>
    </dgm:pt>
    <dgm:pt modelId="{12D2183B-C8C1-4ADD-8BFA-63A0024D79DB}" type="pres">
      <dgm:prSet presAssocID="{902514D4-9367-48BD-AB98-415C361E8095}" presName="Accent" presStyleLbl="node1" presStyleIdx="1" presStyleCnt="3" custLinFactNeighborX="-12942" custLinFactNeighborY="-2554"/>
      <dgm:spPr/>
    </dgm:pt>
    <dgm:pt modelId="{47FC99C1-6CDC-4E5F-82DC-8138B26E8725}" type="pres">
      <dgm:prSet presAssocID="{902514D4-9367-48BD-AB98-415C361E8095}" presName="Child2" presStyleLbl="revTx" presStyleIdx="2" presStyleCnt="6" custScaleX="199221" custLinFactNeighborX="59256" custLinFactNeighborY="5140">
        <dgm:presLayoutVars>
          <dgm:chMax val="0"/>
          <dgm:chPref val="0"/>
          <dgm:bulletEnabled val="1"/>
        </dgm:presLayoutVars>
      </dgm:prSet>
      <dgm:spPr/>
    </dgm:pt>
    <dgm:pt modelId="{4E0AE086-AABF-4A0E-98D0-5626D79C154F}" type="pres">
      <dgm:prSet presAssocID="{902514D4-9367-48BD-AB98-415C361E8095}" presName="Parent2" presStyleLbl="revTx" presStyleIdx="3" presStyleCnt="6" custLinFactNeighborX="-17414" custLinFactNeighborY="-8738">
        <dgm:presLayoutVars>
          <dgm:chMax val="1"/>
          <dgm:chPref val="1"/>
          <dgm:bulletEnabled val="1"/>
        </dgm:presLayoutVars>
      </dgm:prSet>
      <dgm:spPr/>
    </dgm:pt>
    <dgm:pt modelId="{C57F095C-D392-4DF1-8FBB-9D795D0570B7}" type="pres">
      <dgm:prSet presAssocID="{42DDB17B-32B6-4380-AEA0-A9CDCE0F4C58}" presName="Accent3" presStyleCnt="0"/>
      <dgm:spPr/>
    </dgm:pt>
    <dgm:pt modelId="{339FCDE6-ACB1-4FC6-B770-034DE4C59DA1}" type="pres">
      <dgm:prSet presAssocID="{42DDB17B-32B6-4380-AEA0-A9CDCE0F4C58}" presName="Accent" presStyleLbl="node1" presStyleIdx="2" presStyleCnt="3" custLinFactNeighborX="-1669" custLinFactNeighborY="1257"/>
      <dgm:spPr/>
    </dgm:pt>
    <dgm:pt modelId="{4708EA16-D5C5-4EE2-8A83-5B988D03B274}" type="pres">
      <dgm:prSet presAssocID="{42DDB17B-32B6-4380-AEA0-A9CDCE0F4C58}" presName="Child3" presStyleLbl="revTx" presStyleIdx="4" presStyleCnt="6" custScaleX="156645" custScaleY="137937" custLinFactNeighborX="33709" custLinFactNeighborY="-3672">
        <dgm:presLayoutVars>
          <dgm:chMax val="0"/>
          <dgm:chPref val="0"/>
          <dgm:bulletEnabled val="1"/>
        </dgm:presLayoutVars>
      </dgm:prSet>
      <dgm:spPr/>
    </dgm:pt>
    <dgm:pt modelId="{6AED50E6-1C35-4B77-9E90-501897F8F6D8}" type="pres">
      <dgm:prSet presAssocID="{42DDB17B-32B6-4380-AEA0-A9CDCE0F4C58}" presName="Parent3" presStyleLbl="revTx" presStyleIdx="5" presStyleCnt="6" custLinFactNeighborX="-5160" custLinFactNeighborY="5161">
        <dgm:presLayoutVars>
          <dgm:chMax val="1"/>
          <dgm:chPref val="1"/>
          <dgm:bulletEnabled val="1"/>
        </dgm:presLayoutVars>
      </dgm:prSet>
      <dgm:spPr/>
    </dgm:pt>
  </dgm:ptLst>
  <dgm:cxnLst>
    <dgm:cxn modelId="{3064ED05-7C34-49F7-BF9D-60BA36B6C51D}" type="presOf" srcId="{9EFDE1E0-36B2-42FD-8BC1-DEC0FAC5CDC6}" destId="{0746AFD6-81AF-4A03-965B-E5FD2AC99902}" srcOrd="0" destOrd="0" presId="urn:microsoft.com/office/officeart/2009/layout/CircleArrowProcess"/>
    <dgm:cxn modelId="{6E064C12-9C0C-4D8C-BB65-2EC75BBAB5EF}" srcId="{70FEEDF0-9ED0-4D7F-AB97-F24DEA096723}" destId="{4C5A876B-B08D-438A-A10B-378F27D06A52}" srcOrd="1" destOrd="0" parTransId="{E699DE80-4C35-4B89-A911-A8A0E2C8E834}" sibTransId="{235A8053-8D77-4EED-968A-E862B91A0357}"/>
    <dgm:cxn modelId="{257C6F2A-C226-449E-8CAD-1BC1F245E2A5}" type="presOf" srcId="{4C5A876B-B08D-438A-A10B-378F27D06A52}" destId="{82171282-A646-4576-AB4C-5C8A06136ED3}" srcOrd="0" destOrd="1" presId="urn:microsoft.com/office/officeart/2009/layout/CircleArrowProcess"/>
    <dgm:cxn modelId="{C18AF32C-B43A-4330-8E9E-7FE5A5E4BD14}" type="presOf" srcId="{A9653361-55C7-4B57-9EA3-04D29EA30EBD}" destId="{47FC99C1-6CDC-4E5F-82DC-8138B26E8725}" srcOrd="0" destOrd="1" presId="urn:microsoft.com/office/officeart/2009/layout/CircleArrowProcess"/>
    <dgm:cxn modelId="{C9004133-AF49-44B6-88B8-57CEDE8D6FE3}" type="presOf" srcId="{902514D4-9367-48BD-AB98-415C361E8095}" destId="{4E0AE086-AABF-4A0E-98D0-5626D79C154F}" srcOrd="0" destOrd="0" presId="urn:microsoft.com/office/officeart/2009/layout/CircleArrowProcess"/>
    <dgm:cxn modelId="{21EFD43D-4327-44DA-9B9E-C6C681F1369C}" type="presOf" srcId="{3983B1D4-E9F3-40E6-BD23-7E703B845062}" destId="{82171282-A646-4576-AB4C-5C8A06136ED3}" srcOrd="0" destOrd="0" presId="urn:microsoft.com/office/officeart/2009/layout/CircleArrowProcess"/>
    <dgm:cxn modelId="{664DFF4C-E1B0-4AE3-9A2D-2413214F1402}" srcId="{902514D4-9367-48BD-AB98-415C361E8095}" destId="{BCC44E0D-2E84-42AD-BFBC-B1DB0B59B688}" srcOrd="0" destOrd="0" parTransId="{7E0E6D07-FB18-4817-BC96-566987AEC0E5}" sibTransId="{B6560097-BCA9-4F02-8ED2-12737AEC23F1}"/>
    <dgm:cxn modelId="{26755254-41E9-4B8D-9575-AED9C008015C}" srcId="{9EFDE1E0-36B2-42FD-8BC1-DEC0FAC5CDC6}" destId="{70FEEDF0-9ED0-4D7F-AB97-F24DEA096723}" srcOrd="0" destOrd="0" parTransId="{6A0DD80F-58E3-4F5A-8C14-0C7F080FC469}" sibTransId="{5AEE57B6-452E-4D6B-9FEC-128B713CC6B5}"/>
    <dgm:cxn modelId="{84A39D74-ACD5-4AD1-8DF9-A4C64E2726E0}" type="presOf" srcId="{42DDB17B-32B6-4380-AEA0-A9CDCE0F4C58}" destId="{6AED50E6-1C35-4B77-9E90-501897F8F6D8}" srcOrd="0" destOrd="0" presId="urn:microsoft.com/office/officeart/2009/layout/CircleArrowProcess"/>
    <dgm:cxn modelId="{EC73D28B-E1B0-4A21-84D6-9486C56E714D}" srcId="{9EFDE1E0-36B2-42FD-8BC1-DEC0FAC5CDC6}" destId="{902514D4-9367-48BD-AB98-415C361E8095}" srcOrd="1" destOrd="0" parTransId="{8583B2DE-149D-4FA0-B8A4-627F65C95D74}" sibTransId="{E602F495-06AD-4078-A149-C6C8558402F7}"/>
    <dgm:cxn modelId="{103B6B91-8CC9-4D40-B800-3DD59F11CB88}" srcId="{9EFDE1E0-36B2-42FD-8BC1-DEC0FAC5CDC6}" destId="{42DDB17B-32B6-4380-AEA0-A9CDCE0F4C58}" srcOrd="2" destOrd="0" parTransId="{0542F929-D3C4-4E9C-A3C8-6EF7FF18FFBD}" sibTransId="{B503D57E-B88B-42C1-9990-439FB88B1A35}"/>
    <dgm:cxn modelId="{3DE83393-740E-4BB4-91FE-E29AB7339E4C}" srcId="{902514D4-9367-48BD-AB98-415C361E8095}" destId="{A9653361-55C7-4B57-9EA3-04D29EA30EBD}" srcOrd="1" destOrd="0" parTransId="{C1336701-ADF9-4139-B14B-411ADD255E30}" sibTransId="{609B012D-297B-47BE-9C5D-E844E476D3F0}"/>
    <dgm:cxn modelId="{B01C33A7-8A0C-4A88-A482-547561053F08}" type="presOf" srcId="{70FEEDF0-9ED0-4D7F-AB97-F24DEA096723}" destId="{2B9101F4-B5D1-4AB7-BC83-753D06A88415}" srcOrd="0" destOrd="0" presId="urn:microsoft.com/office/officeart/2009/layout/CircleArrowProcess"/>
    <dgm:cxn modelId="{EE2D7EB0-2491-4620-9484-128EFCB0CCFB}" srcId="{70FEEDF0-9ED0-4D7F-AB97-F24DEA096723}" destId="{3983B1D4-E9F3-40E6-BD23-7E703B845062}" srcOrd="0" destOrd="0" parTransId="{4F492F41-738A-495A-BD66-62C92425C206}" sibTransId="{C87237CF-A497-41CE-A1FA-5B148B026A29}"/>
    <dgm:cxn modelId="{716BD3C1-0FA4-44F0-91E6-F8B446A67E49}" type="presOf" srcId="{BCC44E0D-2E84-42AD-BFBC-B1DB0B59B688}" destId="{47FC99C1-6CDC-4E5F-82DC-8138B26E8725}" srcOrd="0" destOrd="0" presId="urn:microsoft.com/office/officeart/2009/layout/CircleArrowProcess"/>
    <dgm:cxn modelId="{D9AB0AE6-F18B-4A70-BFB4-908F5D928CC4}" srcId="{42DDB17B-32B6-4380-AEA0-A9CDCE0F4C58}" destId="{8DC3B0AC-5266-485C-BEE0-5EA316ED6351}" srcOrd="0" destOrd="0" parTransId="{4AF62E0A-68C0-4E36-A271-5E981705ABD4}" sibTransId="{09B5E930-7BFA-4193-A015-8BA2F8D85EED}"/>
    <dgm:cxn modelId="{1B293EFC-EB57-4EFF-B746-5E727D2F34A8}" type="presOf" srcId="{8DC3B0AC-5266-485C-BEE0-5EA316ED6351}" destId="{4708EA16-D5C5-4EE2-8A83-5B988D03B274}" srcOrd="0" destOrd="0" presId="urn:microsoft.com/office/officeart/2009/layout/CircleArrowProcess"/>
    <dgm:cxn modelId="{F80B6E4E-8530-407B-B095-0491343B2370}" type="presParOf" srcId="{0746AFD6-81AF-4A03-965B-E5FD2AC99902}" destId="{B8A5ADE6-C095-47F2-9BD8-3724EF926095}" srcOrd="0" destOrd="0" presId="urn:microsoft.com/office/officeart/2009/layout/CircleArrowProcess"/>
    <dgm:cxn modelId="{F4038CEC-1F82-4468-9968-6BDEB5BCB1D6}" type="presParOf" srcId="{B8A5ADE6-C095-47F2-9BD8-3724EF926095}" destId="{8BB83C97-51F0-45C6-863A-E48679F22BC5}" srcOrd="0" destOrd="0" presId="urn:microsoft.com/office/officeart/2009/layout/CircleArrowProcess"/>
    <dgm:cxn modelId="{55DC85B6-6B38-4AB7-9B24-C2B37206D323}" type="presParOf" srcId="{0746AFD6-81AF-4A03-965B-E5FD2AC99902}" destId="{82171282-A646-4576-AB4C-5C8A06136ED3}" srcOrd="1" destOrd="0" presId="urn:microsoft.com/office/officeart/2009/layout/CircleArrowProcess"/>
    <dgm:cxn modelId="{0845DD23-B2D5-47E4-8AF6-83BE4803B21A}" type="presParOf" srcId="{0746AFD6-81AF-4A03-965B-E5FD2AC99902}" destId="{2B9101F4-B5D1-4AB7-BC83-753D06A88415}" srcOrd="2" destOrd="0" presId="urn:microsoft.com/office/officeart/2009/layout/CircleArrowProcess"/>
    <dgm:cxn modelId="{66DC735F-DB28-4FEE-93F9-5048A090D69D}" type="presParOf" srcId="{0746AFD6-81AF-4A03-965B-E5FD2AC99902}" destId="{49C4C8C0-A665-47B8-AD0B-A80BD66447C9}" srcOrd="3" destOrd="0" presId="urn:microsoft.com/office/officeart/2009/layout/CircleArrowProcess"/>
    <dgm:cxn modelId="{ADACEFE1-C8DE-4AB6-BA9A-19D8325C4383}" type="presParOf" srcId="{49C4C8C0-A665-47B8-AD0B-A80BD66447C9}" destId="{12D2183B-C8C1-4ADD-8BFA-63A0024D79DB}" srcOrd="0" destOrd="0" presId="urn:microsoft.com/office/officeart/2009/layout/CircleArrowProcess"/>
    <dgm:cxn modelId="{838A538F-2E84-46BF-872C-80FD5A39DBA8}" type="presParOf" srcId="{0746AFD6-81AF-4A03-965B-E5FD2AC99902}" destId="{47FC99C1-6CDC-4E5F-82DC-8138B26E8725}" srcOrd="4" destOrd="0" presId="urn:microsoft.com/office/officeart/2009/layout/CircleArrowProcess"/>
    <dgm:cxn modelId="{303E99D1-4CC8-46C8-A33D-6B8C0A7640B1}" type="presParOf" srcId="{0746AFD6-81AF-4A03-965B-E5FD2AC99902}" destId="{4E0AE086-AABF-4A0E-98D0-5626D79C154F}" srcOrd="5" destOrd="0" presId="urn:microsoft.com/office/officeart/2009/layout/CircleArrowProcess"/>
    <dgm:cxn modelId="{66C1CF45-28B5-44CB-9914-F31D55E6D8F7}" type="presParOf" srcId="{0746AFD6-81AF-4A03-965B-E5FD2AC99902}" destId="{C57F095C-D392-4DF1-8FBB-9D795D0570B7}" srcOrd="6" destOrd="0" presId="urn:microsoft.com/office/officeart/2009/layout/CircleArrowProcess"/>
    <dgm:cxn modelId="{34B40DFA-A669-4C4C-A55C-62901B802886}" type="presParOf" srcId="{C57F095C-D392-4DF1-8FBB-9D795D0570B7}" destId="{339FCDE6-ACB1-4FC6-B770-034DE4C59DA1}" srcOrd="0" destOrd="0" presId="urn:microsoft.com/office/officeart/2009/layout/CircleArrowProcess"/>
    <dgm:cxn modelId="{959CB7DB-2576-45B4-B9B4-C093197DB65B}" type="presParOf" srcId="{0746AFD6-81AF-4A03-965B-E5FD2AC99902}" destId="{4708EA16-D5C5-4EE2-8A83-5B988D03B274}" srcOrd="7" destOrd="0" presId="urn:microsoft.com/office/officeart/2009/layout/CircleArrowProcess"/>
    <dgm:cxn modelId="{95C9BE3F-FA1A-4075-9B50-A143EF2A8060}" type="presParOf" srcId="{0746AFD6-81AF-4A03-965B-E5FD2AC99902}" destId="{6AED50E6-1C35-4B77-9E90-501897F8F6D8}" srcOrd="8"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83C97-51F0-45C6-863A-E48679F22BC5}">
      <dsp:nvSpPr>
        <dsp:cNvPr id="0" name=""/>
        <dsp:cNvSpPr/>
      </dsp:nvSpPr>
      <dsp:spPr>
        <a:xfrm>
          <a:off x="661222" y="-232041"/>
          <a:ext cx="2298226" cy="2298576"/>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hade val="63000"/>
              </a:schemeClr>
            </a:gs>
            <a:gs pos="30000">
              <a:schemeClr val="accent2">
                <a:hueOff val="0"/>
                <a:satOff val="0"/>
                <a:lumOff val="0"/>
                <a:alphaOff val="0"/>
                <a:shade val="90000"/>
                <a:satMod val="110000"/>
              </a:schemeClr>
            </a:gs>
            <a:gs pos="45000">
              <a:schemeClr val="accent2">
                <a:hueOff val="0"/>
                <a:satOff val="0"/>
                <a:lumOff val="0"/>
                <a:alphaOff val="0"/>
                <a:shade val="100000"/>
                <a:satMod val="118000"/>
              </a:schemeClr>
            </a:gs>
            <a:gs pos="55000">
              <a:schemeClr val="accent2">
                <a:hueOff val="0"/>
                <a:satOff val="0"/>
                <a:lumOff val="0"/>
                <a:alphaOff val="0"/>
                <a:shade val="100000"/>
                <a:satMod val="118000"/>
              </a:schemeClr>
            </a:gs>
            <a:gs pos="73000">
              <a:schemeClr val="accent2">
                <a:hueOff val="0"/>
                <a:satOff val="0"/>
                <a:lumOff val="0"/>
                <a:alphaOff val="0"/>
                <a:shade val="90000"/>
                <a:satMod val="110000"/>
              </a:schemeClr>
            </a:gs>
            <a:gs pos="100000">
              <a:schemeClr val="accent2">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2">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82171282-A646-4576-AB4C-5C8A06136ED3}">
      <dsp:nvSpPr>
        <dsp:cNvPr id="0" name=""/>
        <dsp:cNvSpPr/>
      </dsp:nvSpPr>
      <dsp:spPr>
        <a:xfrm>
          <a:off x="2883613" y="392087"/>
          <a:ext cx="2233917" cy="1322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Students must have 2.0 cumulative grade point average</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Example:   A first-time student who attempts 12 credit hours, and has a cumulative grade point average of 2.01, is considered to have met this measure</a:t>
          </a:r>
          <a:r>
            <a:rPr lang="en-US" sz="1050" kern="1200" dirty="0"/>
            <a:t>.</a:t>
          </a:r>
        </a:p>
      </dsp:txBody>
      <dsp:txXfrm>
        <a:off x="2883613" y="392087"/>
        <a:ext cx="2233917" cy="1322967"/>
      </dsp:txXfrm>
    </dsp:sp>
    <dsp:sp modelId="{2B9101F4-B5D1-4AB7-BC83-753D06A88415}">
      <dsp:nvSpPr>
        <dsp:cNvPr id="0" name=""/>
        <dsp:cNvSpPr/>
      </dsp:nvSpPr>
      <dsp:spPr>
        <a:xfrm>
          <a:off x="1222782" y="674976"/>
          <a:ext cx="1277080" cy="638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2">
                  <a:lumMod val="75000"/>
                </a:schemeClr>
              </a:solidFill>
            </a:rPr>
            <a:t>Standard 1 – Grade Point Average</a:t>
          </a:r>
        </a:p>
      </dsp:txBody>
      <dsp:txXfrm>
        <a:off x="1222782" y="674976"/>
        <a:ext cx="1277080" cy="638387"/>
      </dsp:txXfrm>
    </dsp:sp>
    <dsp:sp modelId="{12D2183B-C8C1-4ADD-8BFA-63A0024D79DB}">
      <dsp:nvSpPr>
        <dsp:cNvPr id="0" name=""/>
        <dsp:cNvSpPr/>
      </dsp:nvSpPr>
      <dsp:spPr>
        <a:xfrm>
          <a:off x="-97391" y="1261997"/>
          <a:ext cx="2298226" cy="2298576"/>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hade val="63000"/>
              </a:schemeClr>
            </a:gs>
            <a:gs pos="30000">
              <a:schemeClr val="accent3">
                <a:hueOff val="0"/>
                <a:satOff val="0"/>
                <a:lumOff val="0"/>
                <a:alphaOff val="0"/>
                <a:shade val="90000"/>
                <a:satMod val="110000"/>
              </a:schemeClr>
            </a:gs>
            <a:gs pos="45000">
              <a:schemeClr val="accent3">
                <a:hueOff val="0"/>
                <a:satOff val="0"/>
                <a:lumOff val="0"/>
                <a:alphaOff val="0"/>
                <a:shade val="100000"/>
                <a:satMod val="118000"/>
              </a:schemeClr>
            </a:gs>
            <a:gs pos="55000">
              <a:schemeClr val="accent3">
                <a:hueOff val="0"/>
                <a:satOff val="0"/>
                <a:lumOff val="0"/>
                <a:alphaOff val="0"/>
                <a:shade val="100000"/>
                <a:satMod val="118000"/>
              </a:schemeClr>
            </a:gs>
            <a:gs pos="73000">
              <a:schemeClr val="accent3">
                <a:hueOff val="0"/>
                <a:satOff val="0"/>
                <a:lumOff val="0"/>
                <a:alphaOff val="0"/>
                <a:shade val="90000"/>
                <a:satMod val="110000"/>
              </a:schemeClr>
            </a:gs>
            <a:gs pos="100000">
              <a:schemeClr val="accent3">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3">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47FC99C1-6CDC-4E5F-82DC-8138B26E8725}">
      <dsp:nvSpPr>
        <dsp:cNvPr id="0" name=""/>
        <dsp:cNvSpPr/>
      </dsp:nvSpPr>
      <dsp:spPr>
        <a:xfrm>
          <a:off x="2396369" y="2060791"/>
          <a:ext cx="2747130" cy="919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Completion rate is the total number of credits earned divided by the total number of credits attempted, multiplied by 100.   </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Students must complete 66% of credits attempted.</a:t>
          </a:r>
        </a:p>
      </dsp:txBody>
      <dsp:txXfrm>
        <a:off x="2396369" y="2060791"/>
        <a:ext cx="2747130" cy="919621"/>
      </dsp:txXfrm>
    </dsp:sp>
    <dsp:sp modelId="{4E0AE086-AABF-4A0E-98D0-5626D79C154F}">
      <dsp:nvSpPr>
        <dsp:cNvPr id="0" name=""/>
        <dsp:cNvSpPr/>
      </dsp:nvSpPr>
      <dsp:spPr>
        <a:xfrm>
          <a:off x="488227" y="2102416"/>
          <a:ext cx="1277080" cy="638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2">
                  <a:lumMod val="75000"/>
                </a:schemeClr>
              </a:solidFill>
            </a:rPr>
            <a:t>Standard 2 – Pace of Progress</a:t>
          </a:r>
        </a:p>
      </dsp:txBody>
      <dsp:txXfrm>
        <a:off x="488227" y="2102416"/>
        <a:ext cx="1277080" cy="638387"/>
      </dsp:txXfrm>
    </dsp:sp>
    <dsp:sp modelId="{339FCDE6-ACB1-4FC6-B770-034DE4C59DA1}">
      <dsp:nvSpPr>
        <dsp:cNvPr id="0" name=""/>
        <dsp:cNvSpPr/>
      </dsp:nvSpPr>
      <dsp:spPr>
        <a:xfrm>
          <a:off x="968987" y="2824280"/>
          <a:ext cx="1974532" cy="1975324"/>
        </a:xfrm>
        <a:prstGeom prst="blockArc">
          <a:avLst>
            <a:gd name="adj1" fmla="val 13500000"/>
            <a:gd name="adj2" fmla="val 10800000"/>
            <a:gd name="adj3" fmla="val 12740"/>
          </a:avLst>
        </a:prstGeom>
        <a:gradFill rotWithShape="0">
          <a:gsLst>
            <a:gs pos="0">
              <a:schemeClr val="accent4">
                <a:hueOff val="0"/>
                <a:satOff val="0"/>
                <a:lumOff val="0"/>
                <a:alphaOff val="0"/>
                <a:shade val="63000"/>
              </a:schemeClr>
            </a:gs>
            <a:gs pos="30000">
              <a:schemeClr val="accent4">
                <a:hueOff val="0"/>
                <a:satOff val="0"/>
                <a:lumOff val="0"/>
                <a:alphaOff val="0"/>
                <a:shade val="90000"/>
                <a:satMod val="110000"/>
              </a:schemeClr>
            </a:gs>
            <a:gs pos="45000">
              <a:schemeClr val="accent4">
                <a:hueOff val="0"/>
                <a:satOff val="0"/>
                <a:lumOff val="0"/>
                <a:alphaOff val="0"/>
                <a:shade val="100000"/>
                <a:satMod val="118000"/>
              </a:schemeClr>
            </a:gs>
            <a:gs pos="55000">
              <a:schemeClr val="accent4">
                <a:hueOff val="0"/>
                <a:satOff val="0"/>
                <a:lumOff val="0"/>
                <a:alphaOff val="0"/>
                <a:shade val="100000"/>
                <a:satMod val="118000"/>
              </a:schemeClr>
            </a:gs>
            <a:gs pos="73000">
              <a:schemeClr val="accent4">
                <a:hueOff val="0"/>
                <a:satOff val="0"/>
                <a:lumOff val="0"/>
                <a:alphaOff val="0"/>
                <a:shade val="90000"/>
                <a:satMod val="110000"/>
              </a:schemeClr>
            </a:gs>
            <a:gs pos="100000">
              <a:schemeClr val="accent4">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4">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sp>
    <dsp:sp modelId="{4708EA16-D5C5-4EE2-8A83-5B988D03B274}">
      <dsp:nvSpPr>
        <dsp:cNvPr id="0" name=""/>
        <dsp:cNvSpPr/>
      </dsp:nvSpPr>
      <dsp:spPr>
        <a:xfrm>
          <a:off x="2983465" y="3133180"/>
          <a:ext cx="2160034" cy="1268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Financial aid eligibility ends once a student has attempted 150% of the credits required for a degree </a:t>
          </a:r>
          <a:r>
            <a:rPr lang="en-US" sz="1050" b="1" u="sng" kern="1200" dirty="0">
              <a:solidFill>
                <a:schemeClr val="accent2">
                  <a:lumMod val="75000"/>
                </a:schemeClr>
              </a:solidFill>
            </a:rPr>
            <a:t>or</a:t>
          </a:r>
          <a:r>
            <a:rPr lang="en-US" sz="1050" kern="1200" dirty="0">
              <a:solidFill>
                <a:schemeClr val="accent2">
                  <a:lumMod val="75000"/>
                </a:schemeClr>
              </a:solidFill>
            </a:rPr>
            <a:t> if it becomes mathematically impossible for the student to complete their program within the 150% maximum time frame.</a:t>
          </a:r>
        </a:p>
      </dsp:txBody>
      <dsp:txXfrm>
        <a:off x="2983465" y="3133180"/>
        <a:ext cx="2160034" cy="1268498"/>
      </dsp:txXfrm>
    </dsp:sp>
    <dsp:sp modelId="{6AED50E6-1C35-4B77-9E90-501897F8F6D8}">
      <dsp:nvSpPr>
        <dsp:cNvPr id="0" name=""/>
        <dsp:cNvSpPr/>
      </dsp:nvSpPr>
      <dsp:spPr>
        <a:xfrm>
          <a:off x="1283476" y="3521397"/>
          <a:ext cx="1277080" cy="638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2">
                  <a:lumMod val="75000"/>
                </a:schemeClr>
              </a:solidFill>
            </a:rPr>
            <a:t>Standard 3 – Maximum Time Frame </a:t>
          </a:r>
        </a:p>
      </dsp:txBody>
      <dsp:txXfrm>
        <a:off x="1283476" y="3521397"/>
        <a:ext cx="1277080" cy="63838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DBFBFCC-0E31-48A0-A880-072F6899D1D6}" type="datetimeFigureOut">
              <a:rPr lang="en-US"/>
              <a:t>3/17/2021</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69B13EE-9412-42AB-AD24-C3CFF95C4A24}" type="slidenum">
              <a:rPr/>
              <a:t>‹#›</a:t>
            </a:fld>
            <a:endParaRPr/>
          </a:p>
        </p:txBody>
      </p:sp>
    </p:spTree>
    <p:extLst>
      <p:ext uri="{BB962C8B-B14F-4D97-AF65-F5344CB8AC3E}">
        <p14:creationId xmlns:p14="http://schemas.microsoft.com/office/powerpoint/2010/main" val="712571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1CF6D1E-3C8D-4917-BE0E-512A8CBFBE38}" type="datetimeFigureOut">
              <a:rPr lang="en-US"/>
              <a:t>3/17/2021</a:t>
            </a:fld>
            <a:endParaRPr/>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A2C5C6B-3CDA-41FA-BD55-5A736EEBCFD4}" type="slidenum">
              <a:rPr/>
              <a:t>‹#›</a:t>
            </a:fld>
            <a:endParaRPr/>
          </a:p>
        </p:txBody>
      </p:sp>
    </p:spTree>
    <p:extLst>
      <p:ext uri="{BB962C8B-B14F-4D97-AF65-F5344CB8AC3E}">
        <p14:creationId xmlns:p14="http://schemas.microsoft.com/office/powerpoint/2010/main" val="1354234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a:t>Click to edit Master title style</a:t>
            </a:r>
            <a:endParaRP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a:p>
        </p:txBody>
      </p:sp>
      <p:sp>
        <p:nvSpPr>
          <p:cNvPr id="4" name="Date Placeholder 3"/>
          <p:cNvSpPr>
            <a:spLocks noGrp="1"/>
          </p:cNvSpPr>
          <p:nvPr>
            <p:ph type="dt" sz="half" idx="10"/>
          </p:nvPr>
        </p:nvSpPr>
        <p:spPr/>
        <p:txBody>
          <a:bodyPr/>
          <a:lstStyle/>
          <a:p>
            <a:fld id="{A8224893-DBDA-4BFA-9CE1-4BFE7CD0F8CF}" type="datetime1">
              <a:rPr lang="en-US"/>
              <a:t>3/17/2021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F4E5243-F52A-4D37-9694-EB26C6C31910}" type="datetime1">
              <a:rPr lang="en-US"/>
              <a:t>3/17/2021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4638"/>
            <a:ext cx="1971675"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28651" y="274638"/>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A77B6E1-634A-48DC-9E8B-D894023267EF}" type="datetime1">
              <a:rPr lang="en-US"/>
              <a:t>3/17/2021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2D3E9E-A95C-48F2-B4BF-A71542E0BE9A}" type="datetime1">
              <a:rPr lang="en-US"/>
              <a:t>3/17/2021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a:t>Click to edit Master title style</a:t>
            </a:r>
            <a:endParaRPr/>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a:t>3/17/2021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28650" y="1828803"/>
            <a:ext cx="3886200" cy="4351337"/>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29150" y="1828803"/>
            <a:ext cx="3886200" cy="4351337"/>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12952B5-7A2F-4CC8-B7CE-9234E21C2837}" type="datetime1">
              <a:rPr lang="en-US"/>
              <a:t>3/17/2021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0936" y="1681851"/>
            <a:ext cx="3867150" cy="731520"/>
          </a:xfrm>
        </p:spPr>
        <p:txBody>
          <a:bodyPr anchor="b">
            <a:normAutofit/>
          </a:bodyPr>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30936" y="2507550"/>
            <a:ext cx="3867150" cy="372825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61299" y="1681851"/>
            <a:ext cx="3868340" cy="73152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1299" y="2507550"/>
            <a:ext cx="3868340" cy="372825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CE1DA07A-9201-4B4B-BAF2-015AFA30F520}" type="datetime1">
              <a:rPr lang="en-US"/>
              <a:t>3/17/2021</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
        <p:nvSpPr>
          <p:cNvPr id="10" name="Title 9"/>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t>3/17/2021</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
        <p:nvSpPr>
          <p:cNvPr id="6" name="Title 5"/>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a:t>3/17/2021</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en-US"/>
              <a:t>Click to edit Master title style</a:t>
            </a:r>
            <a:endParaRPr/>
          </a:p>
        </p:txBody>
      </p:sp>
      <p:sp>
        <p:nvSpPr>
          <p:cNvPr id="3" name="Content Placeholder 2"/>
          <p:cNvSpPr>
            <a:spLocks noGrp="1"/>
          </p:cNvSpPr>
          <p:nvPr>
            <p:ph idx="1"/>
          </p:nvPr>
        </p:nvSpPr>
        <p:spPr>
          <a:xfrm>
            <a:off x="3886201" y="990600"/>
            <a:ext cx="4529613"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100000"/>
              </a:lnSpc>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a:t>3/17/2021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a:t>Click to edit Master title style</a:t>
            </a:r>
            <a:endParaRPr/>
          </a:p>
        </p:txBody>
      </p:sp>
      <p:sp>
        <p:nvSpPr>
          <p:cNvPr id="3" name="Picture Placeholder 2"/>
          <p:cNvSpPr>
            <a:spLocks noGrp="1"/>
          </p:cNvSpPr>
          <p:nvPr>
            <p:ph type="pic" idx="1"/>
          </p:nvPr>
        </p:nvSpPr>
        <p:spPr>
          <a:xfrm>
            <a:off x="3886200" y="990600"/>
            <a:ext cx="4530852"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100000"/>
              </a:lnSpc>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a:t>3/17/2021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5586B75A-687E-405C-8A0B-8D00578BA2C3}" type="datetime1">
              <a:rPr lang="en-US"/>
              <a:t>3/17/2021</a:t>
            </a:fld>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a:p>
        </p:txBody>
      </p:sp>
      <p:sp>
        <p:nvSpPr>
          <p:cNvPr id="6" name="Slide Number Placeholder 5"/>
          <p:cNvSpPr>
            <a:spLocks noGrp="1"/>
          </p:cNvSpPr>
          <p:nvPr>
            <p:ph type="sldNum" sz="quarter" idx="4"/>
          </p:nvPr>
        </p:nvSpPr>
        <p:spPr>
          <a:xfrm>
            <a:off x="6463145" y="6356353"/>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FAB73BC-B049-4115-A692-8D63A059BFB8}" type="slidenum">
              <a:rPr/>
              <a:t>‹#›</a:t>
            </a:fld>
            <a:endParaRPr/>
          </a:p>
        </p:txBody>
      </p:sp>
    </p:spTree>
    <p:extLst>
      <p:ext uri="{BB962C8B-B14F-4D97-AF65-F5344CB8AC3E}">
        <p14:creationId xmlns:p14="http://schemas.microsoft.com/office/powerpoint/2010/main" val="3877551537"/>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SzPct val="80000"/>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SzPct val="80000"/>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SzPct val="80000"/>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SzPct val="80000"/>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SzPct val="80000"/>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1">
                <a:lumMod val="5000"/>
                <a:lumOff val="95000"/>
              </a:schemeClr>
            </a:gs>
            <a:gs pos="85000">
              <a:schemeClr val="accent1">
                <a:lumMod val="45000"/>
                <a:lumOff val="55000"/>
              </a:schemeClr>
            </a:gs>
            <a:gs pos="93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45753" y="130521"/>
            <a:ext cx="8721409" cy="994172"/>
          </a:xfrm>
        </p:spPr>
        <p:txBody>
          <a:bodyPr>
            <a:noAutofit/>
          </a:bodyPr>
          <a:lstStyle/>
          <a:p>
            <a:r>
              <a:rPr lang="en-US" sz="3500" dirty="0">
                <a:solidFill>
                  <a:schemeClr val="accent2">
                    <a:lumMod val="75000"/>
                  </a:schemeClr>
                </a:solidFill>
              </a:rPr>
              <a:t>Satisfactory Academic Progress (SAP) </a:t>
            </a:r>
            <a:br>
              <a:rPr lang="en-US" sz="3500" dirty="0">
                <a:solidFill>
                  <a:schemeClr val="accent2">
                    <a:lumMod val="75000"/>
                  </a:schemeClr>
                </a:solidFill>
              </a:rPr>
            </a:br>
            <a:r>
              <a:rPr lang="en-US" sz="3500" dirty="0">
                <a:solidFill>
                  <a:schemeClr val="accent2">
                    <a:lumMod val="75000"/>
                  </a:schemeClr>
                </a:solidFill>
              </a:rPr>
              <a:t>for Financial Aid Recipients</a:t>
            </a:r>
          </a:p>
        </p:txBody>
      </p:sp>
      <p:graphicFrame>
        <p:nvGraphicFramePr>
          <p:cNvPr id="5" name="Diagram 4" descr="Circle Arrow Process" title="SmartArt"/>
          <p:cNvGraphicFramePr/>
          <p:nvPr>
            <p:extLst>
              <p:ext uri="{D42A27DB-BD31-4B8C-83A1-F6EECF244321}">
                <p14:modId xmlns:p14="http://schemas.microsoft.com/office/powerpoint/2010/main" val="2553551066"/>
              </p:ext>
            </p:extLst>
          </p:nvPr>
        </p:nvGraphicFramePr>
        <p:xfrm>
          <a:off x="3826764" y="1117854"/>
          <a:ext cx="5143500" cy="477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318260" y="2112026"/>
            <a:ext cx="3701450" cy="3493264"/>
          </a:xfrm>
          <a:prstGeom prst="rect">
            <a:avLst/>
          </a:prstGeom>
          <a:noFill/>
        </p:spPr>
        <p:txBody>
          <a:bodyPr wrap="square" rtlCol="0">
            <a:spAutoFit/>
          </a:bodyPr>
          <a:lstStyle/>
          <a:p>
            <a:r>
              <a:rPr lang="en-US" sz="1600" dirty="0">
                <a:solidFill>
                  <a:schemeClr val="accent2">
                    <a:lumMod val="75000"/>
                  </a:schemeClr>
                </a:solidFill>
              </a:rPr>
              <a:t>Changing Your Major?</a:t>
            </a:r>
          </a:p>
          <a:p>
            <a:r>
              <a:rPr lang="en-US" sz="1600" dirty="0">
                <a:solidFill>
                  <a:schemeClr val="accent2">
                    <a:lumMod val="75000"/>
                  </a:schemeClr>
                </a:solidFill>
              </a:rPr>
              <a:t>Effect on Maximum Time Frame </a:t>
            </a:r>
          </a:p>
          <a:p>
            <a:endParaRPr lang="en-US" sz="900" dirty="0">
              <a:solidFill>
                <a:schemeClr val="accent2">
                  <a:lumMod val="75000"/>
                </a:schemeClr>
              </a:solidFill>
            </a:endParaRPr>
          </a:p>
          <a:p>
            <a:pPr marL="214313" indent="-214313">
              <a:buFont typeface="Arial" panose="020B0604020202020204" pitchFamily="34" charset="0"/>
              <a:buChar char="•"/>
            </a:pPr>
            <a:r>
              <a:rPr lang="en-US" sz="1200" dirty="0">
                <a:solidFill>
                  <a:schemeClr val="accent2">
                    <a:lumMod val="75000"/>
                  </a:schemeClr>
                </a:solidFill>
              </a:rPr>
              <a:t>Changing a major could mean that the student must take additional courses, which could cause problems completing their degree or certificate within the 150% of the standard length of their academic program.</a:t>
            </a:r>
          </a:p>
          <a:p>
            <a:pPr marL="214313" indent="-214313">
              <a:buFont typeface="Arial" panose="020B0604020202020204" pitchFamily="34" charset="0"/>
              <a:buChar char="•"/>
            </a:pPr>
            <a:r>
              <a:rPr lang="en-US" sz="1200" dirty="0">
                <a:solidFill>
                  <a:schemeClr val="accent2">
                    <a:lumMod val="75000"/>
                  </a:schemeClr>
                </a:solidFill>
              </a:rPr>
              <a:t>When a student changes their academic credential  from Degree to Certificate (without completing the Degree), all previous classes the student attempted toward the Degree will be counted in the determination of financial aid eligibility of the Certificate.</a:t>
            </a:r>
          </a:p>
          <a:p>
            <a:pPr marL="214313" indent="-214313">
              <a:buFont typeface="Arial" panose="020B0604020202020204" pitchFamily="34" charset="0"/>
              <a:buChar char="•"/>
            </a:pPr>
            <a:r>
              <a:rPr lang="en-US" sz="1200" b="1" dirty="0">
                <a:solidFill>
                  <a:schemeClr val="accent2">
                    <a:lumMod val="75000"/>
                  </a:schemeClr>
                </a:solidFill>
              </a:rPr>
              <a:t>Switching from Degree to a Certificate credential will not increase the length of time for financial aid eligibility, since the total number of credit hours is computed on the first Degree attempted.</a:t>
            </a:r>
          </a:p>
        </p:txBody>
      </p:sp>
    </p:spTree>
    <p:extLst>
      <p:ext uri="{BB962C8B-B14F-4D97-AF65-F5344CB8AC3E}">
        <p14:creationId xmlns:p14="http://schemas.microsoft.com/office/powerpoint/2010/main" val="187637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2">
                    <a:lumMod val="75000"/>
                  </a:schemeClr>
                </a:solidFill>
              </a:rPr>
              <a:t>Satisfactory Academic Progress (SAP) </a:t>
            </a:r>
            <a:br>
              <a:rPr lang="en-US" sz="3600" b="1" dirty="0">
                <a:solidFill>
                  <a:schemeClr val="accent2">
                    <a:lumMod val="75000"/>
                  </a:schemeClr>
                </a:solidFill>
              </a:rPr>
            </a:br>
            <a:r>
              <a:rPr lang="en-US" sz="3600" b="1" dirty="0">
                <a:solidFill>
                  <a:schemeClr val="accent2">
                    <a:lumMod val="75000"/>
                  </a:schemeClr>
                </a:solidFill>
              </a:rPr>
              <a:t>for Financial Aid Recipients</a:t>
            </a:r>
          </a:p>
        </p:txBody>
      </p:sp>
      <p:sp>
        <p:nvSpPr>
          <p:cNvPr id="3" name="TextBox 2"/>
          <p:cNvSpPr txBox="1"/>
          <p:nvPr/>
        </p:nvSpPr>
        <p:spPr>
          <a:xfrm>
            <a:off x="724926" y="1982212"/>
            <a:ext cx="3797647" cy="32316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b="1" dirty="0">
                <a:solidFill>
                  <a:schemeClr val="accent2">
                    <a:lumMod val="75000"/>
                  </a:schemeClr>
                </a:solidFill>
              </a:rPr>
              <a:t>Financial Aid Warning:</a:t>
            </a:r>
          </a:p>
          <a:p>
            <a:endParaRPr lang="en-US" dirty="0">
              <a:solidFill>
                <a:schemeClr val="accent2">
                  <a:lumMod val="75000"/>
                </a:schemeClr>
              </a:solidFill>
            </a:endParaRPr>
          </a:p>
          <a:p>
            <a:pPr marL="285750" indent="-285750">
              <a:buFont typeface="Arial" panose="020B0604020202020204" pitchFamily="34" charset="0"/>
              <a:buChar char="•"/>
            </a:pPr>
            <a:r>
              <a:rPr lang="en-US" sz="1200" dirty="0">
                <a:solidFill>
                  <a:schemeClr val="accent2">
                    <a:lumMod val="75000"/>
                  </a:schemeClr>
                </a:solidFill>
              </a:rPr>
              <a:t>The first time a student fails to meet SAP, the student will be placed on Financial Aid Warning.</a:t>
            </a:r>
          </a:p>
          <a:p>
            <a:pPr marL="285750" indent="-285750">
              <a:buFont typeface="Arial" panose="020B0604020202020204" pitchFamily="34" charset="0"/>
              <a:buChar char="•"/>
            </a:pPr>
            <a:r>
              <a:rPr lang="en-US" sz="1200" dirty="0">
                <a:solidFill>
                  <a:schemeClr val="accent2">
                    <a:lumMod val="75000"/>
                  </a:schemeClr>
                </a:solidFill>
              </a:rPr>
              <a:t>Students on Warning status are permitted to receive one additional semester of financial aid.</a:t>
            </a:r>
          </a:p>
          <a:p>
            <a:pPr marL="285750" indent="-285750">
              <a:buFont typeface="Arial" panose="020B0604020202020204" pitchFamily="34" charset="0"/>
              <a:buChar char="•"/>
            </a:pPr>
            <a:r>
              <a:rPr lang="en-US" sz="1200" dirty="0">
                <a:solidFill>
                  <a:schemeClr val="accent2">
                    <a:lumMod val="75000"/>
                  </a:schemeClr>
                </a:solidFill>
              </a:rPr>
              <a:t>If the standard is not met after a term (or two) on Financial Aid Warning, Title IV federal aid is terminated and is not reinstated unless:</a:t>
            </a:r>
          </a:p>
          <a:p>
            <a:pPr marL="742950" lvl="1" indent="-285750">
              <a:buFont typeface="Arial" panose="020B0604020202020204" pitchFamily="34" charset="0"/>
              <a:buChar char="•"/>
            </a:pPr>
            <a:r>
              <a:rPr lang="en-US" sz="1200" dirty="0">
                <a:solidFill>
                  <a:schemeClr val="accent2">
                    <a:lumMod val="75000"/>
                  </a:schemeClr>
                </a:solidFill>
              </a:rPr>
              <a:t>The student subsequently meets the required SAP standard, or</a:t>
            </a:r>
          </a:p>
          <a:p>
            <a:pPr marL="742950" lvl="1" indent="-285750">
              <a:buFont typeface="Arial" panose="020B0604020202020204" pitchFamily="34" charset="0"/>
              <a:buChar char="•"/>
            </a:pPr>
            <a:r>
              <a:rPr lang="en-US" sz="1200" dirty="0">
                <a:solidFill>
                  <a:schemeClr val="accent2">
                    <a:lumMod val="75000"/>
                  </a:schemeClr>
                </a:solidFill>
              </a:rPr>
              <a:t>The student successfully appeals his/her aid termination*</a:t>
            </a:r>
          </a:p>
          <a:p>
            <a:pPr marL="285750" indent="-285750">
              <a:buFont typeface="Arial" panose="020B0604020202020204" pitchFamily="34" charset="0"/>
              <a:buChar char="•"/>
            </a:pPr>
            <a:r>
              <a:rPr lang="en-US" sz="1200" dirty="0">
                <a:solidFill>
                  <a:schemeClr val="accent2">
                    <a:lumMod val="75000"/>
                  </a:schemeClr>
                </a:solidFill>
              </a:rPr>
              <a:t>Student files an appeal and if it is approved (See Appeals Procedure), the student’s status can be changed to Financial Aid Probation.</a:t>
            </a:r>
          </a:p>
        </p:txBody>
      </p:sp>
      <p:sp>
        <p:nvSpPr>
          <p:cNvPr id="5" name="TextBox 4"/>
          <p:cNvSpPr txBox="1"/>
          <p:nvPr/>
        </p:nvSpPr>
        <p:spPr>
          <a:xfrm>
            <a:off x="724926" y="5350648"/>
            <a:ext cx="4053020" cy="129266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b="1" dirty="0">
                <a:solidFill>
                  <a:schemeClr val="accent2">
                    <a:lumMod val="75000"/>
                  </a:schemeClr>
                </a:solidFill>
              </a:rPr>
              <a:t>Appeals Procedure:</a:t>
            </a:r>
          </a:p>
          <a:p>
            <a:endParaRPr lang="en-US" sz="1200" dirty="0">
              <a:solidFill>
                <a:schemeClr val="accent2">
                  <a:lumMod val="75000"/>
                </a:schemeClr>
              </a:solidFill>
            </a:endParaRPr>
          </a:p>
          <a:p>
            <a:r>
              <a:rPr lang="en-US" sz="1200">
                <a:solidFill>
                  <a:schemeClr val="accent2">
                    <a:lumMod val="75000"/>
                  </a:schemeClr>
                </a:solidFill>
              </a:rPr>
              <a:t>*Appeal </a:t>
            </a:r>
            <a:r>
              <a:rPr lang="en-US" sz="1200" dirty="0">
                <a:solidFill>
                  <a:schemeClr val="accent2">
                    <a:lumMod val="75000"/>
                  </a:schemeClr>
                </a:solidFill>
              </a:rPr>
              <a:t>must include circumstances that caused the student to fail to meet the satisfactory progress standard, and must include information on what has changed to enable the student to meet standards in the upcoming semester.</a:t>
            </a:r>
            <a:endParaRPr lang="en-US" dirty="0"/>
          </a:p>
        </p:txBody>
      </p:sp>
      <p:sp>
        <p:nvSpPr>
          <p:cNvPr id="6" name="TextBox 5"/>
          <p:cNvSpPr txBox="1"/>
          <p:nvPr/>
        </p:nvSpPr>
        <p:spPr>
          <a:xfrm>
            <a:off x="4955056" y="1982212"/>
            <a:ext cx="3925894" cy="41549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b="1" dirty="0">
                <a:solidFill>
                  <a:schemeClr val="accent2">
                    <a:lumMod val="75000"/>
                  </a:schemeClr>
                </a:solidFill>
              </a:rPr>
              <a:t>Financial Aid Probation:</a:t>
            </a:r>
          </a:p>
          <a:p>
            <a:endParaRPr lang="en-US" dirty="0">
              <a:solidFill>
                <a:schemeClr val="accent2">
                  <a:lumMod val="75000"/>
                </a:schemeClr>
              </a:solidFill>
            </a:endParaRPr>
          </a:p>
          <a:p>
            <a:pPr marL="742950" lvl="1" indent="-285750">
              <a:buFont typeface="Arial" panose="020B0604020202020204" pitchFamily="34" charset="0"/>
              <a:buChar char="•"/>
            </a:pPr>
            <a:r>
              <a:rPr lang="en-US" sz="1200" dirty="0">
                <a:solidFill>
                  <a:schemeClr val="accent2">
                    <a:lumMod val="75000"/>
                  </a:schemeClr>
                </a:solidFill>
              </a:rPr>
              <a:t>During the semester of Financial Aid Probation, a student must meet the following academic requirements:</a:t>
            </a:r>
          </a:p>
          <a:p>
            <a:pPr marL="1200150" lvl="2" indent="-285750">
              <a:buFont typeface="Arial" panose="020B0604020202020204" pitchFamily="34" charset="0"/>
              <a:buChar char="•"/>
            </a:pPr>
            <a:r>
              <a:rPr lang="en-US" sz="1200" dirty="0">
                <a:solidFill>
                  <a:schemeClr val="accent2">
                    <a:lumMod val="75000"/>
                  </a:schemeClr>
                </a:solidFill>
              </a:rPr>
              <a:t>The student must earn at least a 2.0 semester average, and</a:t>
            </a:r>
          </a:p>
          <a:p>
            <a:pPr marL="1200150" lvl="2" indent="-285750">
              <a:buFont typeface="Arial" panose="020B0604020202020204" pitchFamily="34" charset="0"/>
              <a:buChar char="•"/>
            </a:pPr>
            <a:r>
              <a:rPr lang="en-US" sz="1200" dirty="0">
                <a:solidFill>
                  <a:schemeClr val="accent2">
                    <a:lumMod val="75000"/>
                  </a:schemeClr>
                </a:solidFill>
              </a:rPr>
              <a:t>The student must pass all semester courses with at least a C, and </a:t>
            </a:r>
          </a:p>
          <a:p>
            <a:pPr marL="1200150" lvl="2" indent="-285750">
              <a:buFont typeface="Arial" panose="020B0604020202020204" pitchFamily="34" charset="0"/>
              <a:buChar char="•"/>
            </a:pPr>
            <a:r>
              <a:rPr lang="en-US" sz="1200" dirty="0">
                <a:solidFill>
                  <a:schemeClr val="accent2">
                    <a:lumMod val="75000"/>
                  </a:schemeClr>
                </a:solidFill>
              </a:rPr>
              <a:t>The student may not receive any grades of W (Withdraw) or I (Incomplete)</a:t>
            </a:r>
          </a:p>
          <a:p>
            <a:pPr marL="1200150" lvl="2" indent="-285750">
              <a:buFont typeface="Arial" panose="020B0604020202020204" pitchFamily="34" charset="0"/>
              <a:buChar char="•"/>
            </a:pPr>
            <a:endParaRPr lang="en-US" sz="1200" dirty="0">
              <a:solidFill>
                <a:schemeClr val="accent2">
                  <a:lumMod val="75000"/>
                </a:schemeClr>
              </a:solidFill>
            </a:endParaRPr>
          </a:p>
          <a:p>
            <a:pPr marL="457200" lvl="3">
              <a:buFont typeface="Arial" panose="020B0604020202020204" pitchFamily="34" charset="0"/>
              <a:buChar char="•"/>
            </a:pPr>
            <a:r>
              <a:rPr lang="en-US" sz="1200" dirty="0">
                <a:solidFill>
                  <a:schemeClr val="accent2">
                    <a:lumMod val="75000"/>
                  </a:schemeClr>
                </a:solidFill>
              </a:rPr>
              <a:t>          	If a student meets the requirements in that 	semester but has not yet attained the 	required cumulative grade point average, the 	student may have one additional semester of 	Probation utilizing a Financial Aid Academic 	Progress Plan.</a:t>
            </a:r>
          </a:p>
          <a:p>
            <a:pPr marL="457200" lvl="3">
              <a:buFont typeface="Arial" panose="020B0604020202020204" pitchFamily="34" charset="0"/>
              <a:buChar char="•"/>
            </a:pPr>
            <a:r>
              <a:rPr lang="en-US" sz="1200" dirty="0">
                <a:solidFill>
                  <a:schemeClr val="accent2">
                    <a:lumMod val="75000"/>
                  </a:schemeClr>
                </a:solidFill>
              </a:rPr>
              <a:t>              If the standard is not met after the additional 	semester of Financial Aid Probation, financial 	aid is terminated. </a:t>
            </a:r>
          </a:p>
        </p:txBody>
      </p:sp>
      <p:sp>
        <p:nvSpPr>
          <p:cNvPr id="7" name="TextBox 6"/>
          <p:cNvSpPr txBox="1"/>
          <p:nvPr/>
        </p:nvSpPr>
        <p:spPr>
          <a:xfrm>
            <a:off x="7924800" y="6524368"/>
            <a:ext cx="1054443" cy="369332"/>
          </a:xfrm>
          <a:prstGeom prst="rect">
            <a:avLst/>
          </a:prstGeom>
          <a:noFill/>
        </p:spPr>
        <p:txBody>
          <a:bodyPr wrap="square" rtlCol="0">
            <a:spAutoFit/>
          </a:bodyPr>
          <a:lstStyle/>
          <a:p>
            <a:r>
              <a:rPr lang="en-US" dirty="0"/>
              <a:t>03/2017</a:t>
            </a:r>
          </a:p>
        </p:txBody>
      </p:sp>
    </p:spTree>
    <p:extLst>
      <p:ext uri="{BB962C8B-B14F-4D97-AF65-F5344CB8AC3E}">
        <p14:creationId xmlns:p14="http://schemas.microsoft.com/office/powerpoint/2010/main" val="265618364"/>
      </p:ext>
    </p:extLst>
  </p:cSld>
  <p:clrMapOvr>
    <a:masterClrMapping/>
  </p:clrMapOvr>
</p:sld>
</file>

<file path=ppt/theme/theme1.xml><?xml version="1.0" encoding="utf-8"?>
<a:theme xmlns:a="http://schemas.openxmlformats.org/drawingml/2006/main" name="Process 03 16x9">
  <a:themeElements>
    <a:clrScheme name="Process03_16x9">
      <a:dk1>
        <a:sysClr val="windowText" lastClr="000000"/>
      </a:dk1>
      <a:lt1>
        <a:sysClr val="window" lastClr="FFFFFF"/>
      </a:lt1>
      <a:dk2>
        <a:srgbClr val="262626"/>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Process03_16x9">
      <a:dk1>
        <a:sysClr val="windowText" lastClr="000000"/>
      </a:dk1>
      <a:lt1>
        <a:sysClr val="window" lastClr="FFFFFF"/>
      </a:lt1>
      <a:dk2>
        <a:srgbClr val="262626"/>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Process03_16x9">
      <a:dk1>
        <a:sysClr val="windowText" lastClr="000000"/>
      </a:dk1>
      <a:lt1>
        <a:sysClr val="window" lastClr="FFFFFF"/>
      </a:lt1>
      <a:dk2>
        <a:srgbClr val="262626"/>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ADBDFAA-5DAE-4B25-8F84-56997B5A60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Circle Arrow Process Chart SmartArt Slide (blue-green on black, widescreen)</Template>
  <TotalTime>0</TotalTime>
  <Words>553</Words>
  <Application>Microsoft Office PowerPoint</Application>
  <PresentationFormat>On-screen Show (4:3)</PresentationFormat>
  <Paragraphs>37</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Corbel</vt:lpstr>
      <vt:lpstr>Process 03 16x9</vt:lpstr>
      <vt:lpstr>Satisfactory Academic Progress (SAP)  for Financial Aid Recipients</vt:lpstr>
      <vt:lpstr>Satisfactory Academic Progress (SAP)  for Financial Aid Recipients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2017-02-02T14:12:53Z</dcterms:created>
  <dcterms:modified xsi:type="dcterms:W3CDTF">2021-03-17T15:10:18Z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TC028889129991</vt:lpwstr>
  </property>
</Properties>
</file>